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8" r:id="rId4"/>
    <p:sldId id="269" r:id="rId5"/>
    <p:sldId id="270" r:id="rId6"/>
    <p:sldId id="271" r:id="rId7"/>
    <p:sldId id="258" r:id="rId8"/>
    <p:sldId id="272" r:id="rId9"/>
    <p:sldId id="259" r:id="rId10"/>
    <p:sldId id="265" r:id="rId11"/>
    <p:sldId id="273" r:id="rId12"/>
    <p:sldId id="274" r:id="rId13"/>
    <p:sldId id="266" r:id="rId14"/>
    <p:sldId id="27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50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18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586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645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080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14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63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451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513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17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477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6086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83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469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041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019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020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0062EC5-58AA-44AF-B95C-A420E6FE9BAF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35FB60-57B7-43BF-B720-23697651E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77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2065" b="13526"/>
          <a:stretch/>
        </p:blipFill>
        <p:spPr>
          <a:xfrm>
            <a:off x="1295401" y="695460"/>
            <a:ext cx="9785045" cy="546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5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945568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</a:t>
            </a: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ЭЛЕКТРОЛИТЫ и НЕЭЛЕКТРОЛИТЫ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2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643945"/>
            <a:ext cx="9601196" cy="1584100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Цель </a:t>
            </a:r>
            <a:r>
              <a:rPr lang="ru-RU" dirty="0" smtClean="0"/>
              <a:t>урока: </a:t>
            </a:r>
            <a:br>
              <a:rPr lang="ru-RU" dirty="0" smtClean="0"/>
            </a:br>
            <a:r>
              <a:rPr lang="ru-RU" dirty="0" smtClean="0"/>
              <a:t>План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/>
              <a:t>Электролиты и </a:t>
            </a:r>
            <a:r>
              <a:rPr lang="ru-RU" sz="2800" dirty="0" err="1"/>
              <a:t>неэлектролиты</a:t>
            </a:r>
            <a:r>
              <a:rPr lang="ru-RU" sz="2800" dirty="0"/>
              <a:t>.</a:t>
            </a:r>
          </a:p>
          <a:p>
            <a:pPr lvl="0"/>
            <a:r>
              <a:rPr lang="ru-RU" sz="2800" dirty="0"/>
              <a:t>Сильные и слабые электролиты. </a:t>
            </a:r>
          </a:p>
          <a:p>
            <a:pPr lvl="0"/>
            <a:r>
              <a:rPr lang="ru-RU" sz="2800" dirty="0"/>
              <a:t>Уравнения диссоциации электролитов.</a:t>
            </a:r>
          </a:p>
          <a:p>
            <a:r>
              <a:rPr lang="ru-RU" sz="2800" dirty="0"/>
              <a:t>Определение кислот, солей, оснований с точки зрения ТЭД.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85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065" y="643945"/>
            <a:ext cx="10625070" cy="1210613"/>
          </a:xfrm>
        </p:spPr>
        <p:txBody>
          <a:bodyPr>
            <a:normAutofit/>
          </a:bodyPr>
          <a:lstStyle/>
          <a:p>
            <a:r>
              <a:rPr lang="ru-RU" b="1" i="1" u="sng" dirty="0"/>
              <a:t>Закончите предложение </a:t>
            </a:r>
            <a:r>
              <a:rPr lang="ru-RU" b="1" i="1" u="sng" dirty="0" smtClean="0"/>
              <a:t>одним </a:t>
            </a:r>
            <a:r>
              <a:rPr lang="ru-RU" b="1" i="1" u="sng" dirty="0"/>
              <a:t>словом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073499"/>
            <a:ext cx="9601196" cy="3802369"/>
          </a:xfrm>
        </p:spPr>
        <p:txBody>
          <a:bodyPr>
            <a:normAutofit lnSpcReduction="10000"/>
          </a:bodyPr>
          <a:lstStyle/>
          <a:p>
            <a:r>
              <a:rPr lang="ru-RU" sz="2800" i="1" dirty="0"/>
              <a:t>Положительно заряженный электрод называется …			</a:t>
            </a:r>
            <a:endParaRPr lang="ru-RU" sz="2800" i="1" dirty="0" smtClean="0"/>
          </a:p>
          <a:p>
            <a:r>
              <a:rPr lang="ru-RU" sz="2800" i="1" dirty="0" smtClean="0"/>
              <a:t>Отрицательно </a:t>
            </a:r>
            <a:r>
              <a:rPr lang="ru-RU" sz="2800" i="1" dirty="0"/>
              <a:t>заряженный электрод называется …			</a:t>
            </a:r>
            <a:endParaRPr lang="ru-RU" sz="2800" dirty="0"/>
          </a:p>
          <a:p>
            <a:r>
              <a:rPr lang="ru-RU" sz="2800" i="1" dirty="0" smtClean="0"/>
              <a:t>Направленное </a:t>
            </a:r>
            <a:r>
              <a:rPr lang="ru-RU" sz="2800" i="1" dirty="0"/>
              <a:t>движение заряженных частиц – это  …			</a:t>
            </a:r>
            <a:endParaRPr lang="ru-RU" sz="2800" i="1" dirty="0" smtClean="0"/>
          </a:p>
          <a:p>
            <a:r>
              <a:rPr lang="ru-RU" sz="2800" i="1" dirty="0" smtClean="0"/>
              <a:t>Положительно </a:t>
            </a:r>
            <a:r>
              <a:rPr lang="ru-RU" sz="2800" i="1" dirty="0"/>
              <a:t>заряженные частицы – это …				</a:t>
            </a:r>
            <a:endParaRPr lang="ru-RU" sz="2800" i="1" dirty="0" smtClean="0"/>
          </a:p>
          <a:p>
            <a:r>
              <a:rPr lang="ru-RU" sz="2800" i="1" dirty="0" smtClean="0"/>
              <a:t>Отрицательно </a:t>
            </a:r>
            <a:r>
              <a:rPr lang="ru-RU" sz="2800" i="1" dirty="0"/>
              <a:t>заряженные частицы – это …				</a:t>
            </a:r>
            <a:endParaRPr lang="ru-RU" sz="2800" i="1" dirty="0" smtClean="0"/>
          </a:p>
          <a:p>
            <a:r>
              <a:rPr lang="ru-RU" sz="2800" i="1" dirty="0" smtClean="0"/>
              <a:t>Процесс </a:t>
            </a:r>
            <a:r>
              <a:rPr lang="ru-RU" sz="2800" i="1" dirty="0"/>
              <a:t>распада электролита на ионы при растворении или расплавлении вещества называется …	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78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440" y="1178295"/>
            <a:ext cx="6612227" cy="469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0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web.uvk6.info/_/rsrc/1388787956446/spravocnik-po-himii/neorganiceskaa-himia-cast-2/rastvory-elektrolitov/elektrolity-i-neelektrolity/1%20%283%29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" t="15321" r="2076" b="4538"/>
          <a:stretch/>
        </p:blipFill>
        <p:spPr bwMode="auto">
          <a:xfrm>
            <a:off x="1621182" y="982132"/>
            <a:ext cx="8617522" cy="48937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8990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2" y="478329"/>
            <a:ext cx="2779093" cy="3481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80732" y="3970310"/>
            <a:ext cx="2627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С.Аррениус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1859 - 1927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914" y="1301016"/>
            <a:ext cx="2610118" cy="3161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sv-sidorov.ucoz.com/Diya-vsego/aforizmi/afor-2/mendelee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187" y="859797"/>
            <a:ext cx="2425813" cy="3099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1252" y="1301016"/>
            <a:ext cx="2166468" cy="3324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3129565" y="4396774"/>
            <a:ext cx="32181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Д.И. Менделеев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1834 - 1907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0" y="4579400"/>
            <a:ext cx="2879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И.А. Каблуков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1857 - 1942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22624" y="5180554"/>
            <a:ext cx="30645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В.А.Кистяковский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1865 - 1952 </a:t>
            </a:r>
          </a:p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52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1918637"/>
              </p:ext>
            </p:extLst>
          </p:nvPr>
        </p:nvGraphicFramePr>
        <p:xfrm>
          <a:off x="759854" y="631066"/>
          <a:ext cx="10637948" cy="566650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318974"/>
                <a:gridCol w="5318974"/>
              </a:tblGrid>
              <a:tr h="100157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ЭЛЕКТРОЛИТЫ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ЭЛЕКТРОЛИТЫ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64524">
                <a:tc>
                  <a:txBody>
                    <a:bodyPr/>
                    <a:lstStyle/>
                    <a:p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при растворении в воде практически полностью распадаются на ионы. 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частично распадаются на ионы. Их растворы содержат ионы и нераспавшиеся молекулы.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74392">
                <a:tc>
                  <a:txBody>
                    <a:bodyPr/>
                    <a:lstStyle/>
                    <a:p>
                      <a:pPr algn="ctr"/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1.Все соли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Гидроксиды </a:t>
                      </a:r>
                      <a:r>
                        <a:rPr lang="en-US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-элементов.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61588">
                <a:tc>
                  <a:txBody>
                    <a:bodyPr/>
                    <a:lstStyle/>
                    <a:p>
                      <a:pPr algn="ctr"/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2.Основания (щелочных и щелочноземельных металлов)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2.Органические кислоты.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6158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3.Неорганические кислоты.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Неорганические кислоты: </a:t>
                      </a:r>
                    </a:p>
                    <a:p>
                      <a:pPr algn="ctr"/>
                      <a:r>
                        <a:rPr lang="en-US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ru-RU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r>
                        <a:rPr lang="ru-RU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ru-RU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24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SiH</a:t>
                      </a:r>
                      <a:r>
                        <a:rPr lang="ru-RU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HClO</a:t>
                      </a:r>
                      <a:r>
                        <a:rPr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ru-RU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</a:t>
                      </a:r>
                      <a:r>
                        <a:rPr lang="ru-RU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207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1017431"/>
            <a:ext cx="9601196" cy="1133340"/>
          </a:xfrm>
        </p:spPr>
        <p:txBody>
          <a:bodyPr>
            <a:normAutofit fontScale="90000"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уравнения диссоциации растворов следующих веществ: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511380"/>
            <a:ext cx="9601196" cy="3364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/>
              <a:t>Гидроксида </a:t>
            </a:r>
            <a:r>
              <a:rPr lang="ru-RU" sz="3600" dirty="0"/>
              <a:t>натрия, </a:t>
            </a:r>
            <a:r>
              <a:rPr lang="ru-RU" sz="3600" dirty="0" smtClean="0"/>
              <a:t>				хлорида </a:t>
            </a:r>
            <a:r>
              <a:rPr lang="ru-RU" sz="3600" dirty="0"/>
              <a:t>железа (</a:t>
            </a:r>
            <a:r>
              <a:rPr lang="en-US" sz="3600" dirty="0"/>
              <a:t>III</a:t>
            </a:r>
            <a:r>
              <a:rPr lang="ru-RU" sz="3600" dirty="0"/>
              <a:t>), 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нитрата </a:t>
            </a:r>
            <a:r>
              <a:rPr lang="ru-RU" sz="3600" dirty="0"/>
              <a:t>серебра, </a:t>
            </a:r>
            <a:r>
              <a:rPr lang="ru-RU" sz="3600" dirty="0" smtClean="0"/>
              <a:t>					ацетата </a:t>
            </a:r>
            <a:r>
              <a:rPr lang="ru-RU" sz="3600" dirty="0"/>
              <a:t>хрома (</a:t>
            </a:r>
            <a:r>
              <a:rPr lang="en-US" sz="3600" dirty="0"/>
              <a:t>II</a:t>
            </a:r>
            <a:r>
              <a:rPr lang="ru-RU" sz="3600" dirty="0"/>
              <a:t>), 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сульфата </a:t>
            </a:r>
            <a:r>
              <a:rPr lang="ru-RU" sz="3600" dirty="0"/>
              <a:t>калия, </a:t>
            </a:r>
            <a:r>
              <a:rPr lang="ru-RU" sz="3600" dirty="0" smtClean="0"/>
              <a:t>						угольной </a:t>
            </a:r>
            <a:r>
              <a:rPr lang="ru-RU" sz="3600" dirty="0"/>
              <a:t>кислоты, 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ацетата </a:t>
            </a:r>
            <a:r>
              <a:rPr lang="ru-RU" sz="3600" dirty="0"/>
              <a:t>натрия, </a:t>
            </a:r>
            <a:r>
              <a:rPr lang="ru-RU" sz="3600" dirty="0" smtClean="0"/>
              <a:t>						бромида </a:t>
            </a:r>
            <a:r>
              <a:rPr lang="ru-RU" sz="3600" dirty="0"/>
              <a:t>алюминия, 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формиата кальция					гидроксида кальция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00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943" y="802104"/>
            <a:ext cx="10844011" cy="1503213"/>
          </a:xfrm>
        </p:spPr>
        <p:txBody>
          <a:bodyPr>
            <a:normAutofit fontScale="90000"/>
          </a:bodyPr>
          <a:lstStyle/>
          <a:p>
            <a:r>
              <a:rPr lang="ru-RU" i="1" u="sng" dirty="0" smtClean="0"/>
              <a:t>Основания </a:t>
            </a:r>
            <a:r>
              <a:rPr lang="ru-RU" i="1" dirty="0" smtClean="0"/>
              <a:t>- это вещества, </a:t>
            </a:r>
            <a:r>
              <a:rPr lang="ru-RU" i="1" dirty="0" err="1" smtClean="0"/>
              <a:t>диссоциирующие</a:t>
            </a:r>
            <a:r>
              <a:rPr lang="ru-RU" i="1" dirty="0" smtClean="0"/>
              <a:t> в водном растворе с образованием анионов одного вида - гидроксид - ионов </a:t>
            </a:r>
            <a:r>
              <a:rPr lang="ru-RU" i="1" dirty="0"/>
              <a:t>ОН</a:t>
            </a:r>
            <a:r>
              <a:rPr lang="ru-RU" i="1" baseline="30000" dirty="0"/>
              <a:t>-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640169"/>
            <a:ext cx="9601196" cy="3235699"/>
          </a:xfrm>
        </p:spPr>
        <p:txBody>
          <a:bodyPr>
            <a:normAutofit/>
          </a:bodyPr>
          <a:lstStyle/>
          <a:p>
            <a:r>
              <a:rPr lang="en-US" sz="5400" dirty="0"/>
              <a:t>KOH → K</a:t>
            </a:r>
            <a:r>
              <a:rPr lang="en-US" sz="5400" baseline="30000" dirty="0"/>
              <a:t>+ </a:t>
            </a:r>
            <a:r>
              <a:rPr lang="en-US" sz="5400" dirty="0"/>
              <a:t>+ OH</a:t>
            </a:r>
            <a:r>
              <a:rPr lang="en-US" sz="5400" baseline="30000" dirty="0"/>
              <a:t>-</a:t>
            </a:r>
            <a:endParaRPr lang="ru-RU" sz="5400" dirty="0"/>
          </a:p>
          <a:p>
            <a:r>
              <a:rPr lang="en-US" sz="5400" dirty="0"/>
              <a:t>Ba(OH)</a:t>
            </a:r>
            <a:r>
              <a:rPr lang="en-US" sz="5400" baseline="-25000" dirty="0"/>
              <a:t>2</a:t>
            </a:r>
            <a:r>
              <a:rPr lang="en-US" sz="5400" dirty="0"/>
              <a:t> → Ba</a:t>
            </a:r>
            <a:r>
              <a:rPr lang="en-US" sz="5400" baseline="30000" dirty="0"/>
              <a:t>2+ </a:t>
            </a:r>
            <a:r>
              <a:rPr lang="en-US" sz="5400" dirty="0"/>
              <a:t>+ 2OH</a:t>
            </a:r>
            <a:r>
              <a:rPr lang="en-US" sz="5400" baseline="30000" dirty="0"/>
              <a:t>-</a:t>
            </a:r>
            <a:endParaRPr lang="ru-RU" sz="5400" dirty="0"/>
          </a:p>
          <a:p>
            <a:pPr marL="0" indent="0" algn="ctr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56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639" y="802104"/>
            <a:ext cx="11114468" cy="1838065"/>
          </a:xfrm>
        </p:spPr>
        <p:txBody>
          <a:bodyPr>
            <a:normAutofit fontScale="90000"/>
          </a:bodyPr>
          <a:lstStyle/>
          <a:p>
            <a:r>
              <a:rPr lang="ru-RU" i="1" u="sng" dirty="0" smtClean="0"/>
              <a:t>Кислоты </a:t>
            </a:r>
            <a:r>
              <a:rPr lang="ru-RU" i="1" dirty="0" smtClean="0"/>
              <a:t>- это </a:t>
            </a:r>
            <a:r>
              <a:rPr lang="ru-RU" i="1" dirty="0"/>
              <a:t>вещества, </a:t>
            </a:r>
            <a:r>
              <a:rPr lang="ru-RU" i="1" dirty="0" err="1"/>
              <a:t>диссоциирующие</a:t>
            </a:r>
            <a:r>
              <a:rPr lang="ru-RU" i="1" dirty="0"/>
              <a:t> в водном растворе с образованием катионов одного вида - катионов водорода Н</a:t>
            </a:r>
            <a:r>
              <a:rPr lang="ru-RU" i="1" baseline="30000" dirty="0"/>
              <a:t>+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640169"/>
            <a:ext cx="9601196" cy="3235699"/>
          </a:xfrm>
        </p:spPr>
        <p:txBody>
          <a:bodyPr>
            <a:normAutofit/>
          </a:bodyPr>
          <a:lstStyle/>
          <a:p>
            <a:r>
              <a:rPr lang="en-US" sz="5400" dirty="0"/>
              <a:t>HNO</a:t>
            </a:r>
            <a:r>
              <a:rPr lang="en-US" sz="5400" baseline="-25000" dirty="0"/>
              <a:t>3</a:t>
            </a:r>
            <a:r>
              <a:rPr lang="en-US" sz="5400" dirty="0"/>
              <a:t> → H</a:t>
            </a:r>
            <a:r>
              <a:rPr lang="en-US" sz="5400" baseline="30000" dirty="0"/>
              <a:t>+ </a:t>
            </a:r>
            <a:r>
              <a:rPr lang="en-US" sz="5400" dirty="0"/>
              <a:t>+ NO</a:t>
            </a:r>
            <a:r>
              <a:rPr lang="en-US" sz="5400" baseline="-25000" dirty="0"/>
              <a:t>3</a:t>
            </a:r>
            <a:r>
              <a:rPr lang="en-US" sz="5400" baseline="30000" dirty="0"/>
              <a:t>-</a:t>
            </a:r>
            <a:endParaRPr lang="ru-RU" sz="5400" dirty="0"/>
          </a:p>
          <a:p>
            <a:r>
              <a:rPr lang="en-US" sz="5400" dirty="0"/>
              <a:t>CH</a:t>
            </a:r>
            <a:r>
              <a:rPr lang="en-US" sz="5400" baseline="-25000" dirty="0"/>
              <a:t>3</a:t>
            </a:r>
            <a:r>
              <a:rPr lang="en-US" sz="5400" dirty="0"/>
              <a:t>COOH → CH</a:t>
            </a:r>
            <a:r>
              <a:rPr lang="en-US" sz="5400" baseline="-25000" dirty="0"/>
              <a:t>3</a:t>
            </a:r>
            <a:r>
              <a:rPr lang="en-US" sz="5400" dirty="0"/>
              <a:t>COO</a:t>
            </a:r>
            <a:r>
              <a:rPr lang="en-US" sz="5400" baseline="30000" dirty="0"/>
              <a:t>- </a:t>
            </a:r>
            <a:r>
              <a:rPr lang="en-US" sz="5400" dirty="0"/>
              <a:t>+</a:t>
            </a:r>
            <a:r>
              <a:rPr lang="en-US" sz="5400" baseline="30000" dirty="0"/>
              <a:t>  </a:t>
            </a:r>
            <a:r>
              <a:rPr lang="en-US" sz="5400" dirty="0"/>
              <a:t>H</a:t>
            </a:r>
            <a:r>
              <a:rPr lang="en-US" sz="5400" baseline="30000" dirty="0"/>
              <a:t>+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64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003" y="802104"/>
            <a:ext cx="11062951" cy="1503213"/>
          </a:xfrm>
        </p:spPr>
        <p:txBody>
          <a:bodyPr>
            <a:normAutofit fontScale="90000"/>
          </a:bodyPr>
          <a:lstStyle/>
          <a:p>
            <a:r>
              <a:rPr lang="ru-RU" i="1" u="sng" dirty="0" smtClean="0"/>
              <a:t>Соли</a:t>
            </a:r>
            <a:r>
              <a:rPr lang="ru-RU" i="1" dirty="0" smtClean="0"/>
              <a:t> - </a:t>
            </a:r>
            <a:r>
              <a:rPr lang="ru-RU" i="1" dirty="0"/>
              <a:t>это вещества, которые в водном растворе </a:t>
            </a:r>
            <a:r>
              <a:rPr lang="ru-RU" i="1" dirty="0" err="1"/>
              <a:t>диссоциируют</a:t>
            </a:r>
            <a:r>
              <a:rPr lang="ru-RU" i="1" dirty="0"/>
              <a:t> с образованием катионов </a:t>
            </a:r>
            <a:r>
              <a:rPr lang="ru-RU" i="1" dirty="0" smtClean="0"/>
              <a:t>металлов и </a:t>
            </a:r>
            <a:r>
              <a:rPr lang="ru-RU" i="1" dirty="0"/>
              <a:t>анионов кислотного остатка.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640169"/>
            <a:ext cx="9601196" cy="3235699"/>
          </a:xfrm>
        </p:spPr>
        <p:txBody>
          <a:bodyPr>
            <a:normAutofit/>
          </a:bodyPr>
          <a:lstStyle/>
          <a:p>
            <a:r>
              <a:rPr lang="en-US" sz="5400" dirty="0" smtClean="0"/>
              <a:t>Na</a:t>
            </a:r>
            <a:r>
              <a:rPr lang="ru-RU" sz="5400" dirty="0" smtClean="0"/>
              <a:t>С</a:t>
            </a:r>
            <a:r>
              <a:rPr lang="en-US" sz="5400" dirty="0" smtClean="0"/>
              <a:t>l </a:t>
            </a:r>
            <a:r>
              <a:rPr lang="en-US" sz="5400" dirty="0"/>
              <a:t>→ </a:t>
            </a:r>
            <a:r>
              <a:rPr lang="en-US" sz="5400" dirty="0" smtClean="0"/>
              <a:t>Na</a:t>
            </a:r>
            <a:r>
              <a:rPr lang="en-US" sz="5400" baseline="30000" dirty="0" smtClean="0"/>
              <a:t>+ </a:t>
            </a:r>
            <a:r>
              <a:rPr lang="en-US" sz="5400" dirty="0"/>
              <a:t>+ </a:t>
            </a:r>
            <a:r>
              <a:rPr lang="en-US" sz="5400" dirty="0" smtClean="0"/>
              <a:t>Cl</a:t>
            </a:r>
            <a:r>
              <a:rPr lang="en-US" sz="5400" baseline="30000" dirty="0" smtClean="0"/>
              <a:t>-</a:t>
            </a:r>
            <a:endParaRPr lang="ru-RU" sz="5400" dirty="0"/>
          </a:p>
          <a:p>
            <a:r>
              <a:rPr lang="en-US" sz="5400" dirty="0" smtClean="0"/>
              <a:t>CH</a:t>
            </a:r>
            <a:r>
              <a:rPr lang="en-US" sz="5400" baseline="-25000" dirty="0" smtClean="0"/>
              <a:t>3</a:t>
            </a:r>
            <a:r>
              <a:rPr lang="en-US" sz="5400" dirty="0" smtClean="0"/>
              <a:t>COO</a:t>
            </a:r>
            <a:r>
              <a:rPr lang="ru-RU" sz="5400" dirty="0" smtClean="0"/>
              <a:t>К</a:t>
            </a:r>
            <a:r>
              <a:rPr lang="en-US" sz="5400" dirty="0" smtClean="0"/>
              <a:t> </a:t>
            </a:r>
            <a:r>
              <a:rPr lang="en-US" sz="5400" dirty="0"/>
              <a:t>→ CH</a:t>
            </a:r>
            <a:r>
              <a:rPr lang="en-US" sz="5400" baseline="-25000" dirty="0"/>
              <a:t>3</a:t>
            </a:r>
            <a:r>
              <a:rPr lang="en-US" sz="5400" dirty="0"/>
              <a:t>COO</a:t>
            </a:r>
            <a:r>
              <a:rPr lang="en-US" sz="5400" baseline="30000" dirty="0"/>
              <a:t>- </a:t>
            </a:r>
            <a:r>
              <a:rPr lang="en-US" sz="5400" dirty="0"/>
              <a:t>+</a:t>
            </a:r>
            <a:r>
              <a:rPr lang="en-US" sz="5400" baseline="30000" dirty="0"/>
              <a:t>  </a:t>
            </a:r>
            <a:r>
              <a:rPr lang="ru-RU" sz="5400" dirty="0" smtClean="0"/>
              <a:t>К</a:t>
            </a:r>
            <a:r>
              <a:rPr lang="en-US" sz="5400" baseline="30000" dirty="0" smtClean="0"/>
              <a:t>+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87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549" y="802105"/>
            <a:ext cx="10317049" cy="67377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 smtClean="0"/>
              <a:t>Рефлексивный экран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4248" y="1475875"/>
            <a:ext cx="10547797" cy="4399993"/>
          </a:xfrm>
        </p:spPr>
        <p:txBody>
          <a:bodyPr>
            <a:normAutofit fontScale="85000" lnSpcReduction="20000"/>
          </a:bodyPr>
          <a:lstStyle/>
          <a:p>
            <a:r>
              <a:rPr lang="ru-RU" sz="3600" i="1" dirty="0"/>
              <a:t>сегодня я узнал…</a:t>
            </a:r>
            <a:endParaRPr lang="ru-RU" sz="3600" dirty="0"/>
          </a:p>
          <a:p>
            <a:r>
              <a:rPr lang="ru-RU" sz="3600" i="1" dirty="0"/>
              <a:t>было интересно узнать…</a:t>
            </a:r>
            <a:endParaRPr lang="ru-RU" sz="3600" dirty="0"/>
          </a:p>
          <a:p>
            <a:r>
              <a:rPr lang="ru-RU" sz="3600" i="1" dirty="0"/>
              <a:t>было трудно  выполнять…</a:t>
            </a:r>
            <a:endParaRPr lang="ru-RU" sz="3600" dirty="0"/>
          </a:p>
          <a:p>
            <a:r>
              <a:rPr lang="ru-RU" sz="3600" i="1" dirty="0"/>
              <a:t>теперь я могу решать..</a:t>
            </a:r>
            <a:endParaRPr lang="ru-RU" sz="3600" dirty="0"/>
          </a:p>
          <a:p>
            <a:r>
              <a:rPr lang="ru-RU" sz="3600" i="1" dirty="0"/>
              <a:t>я научился…</a:t>
            </a:r>
            <a:endParaRPr lang="ru-RU" sz="3600" dirty="0"/>
          </a:p>
          <a:p>
            <a:r>
              <a:rPr lang="ru-RU" sz="3600" i="1" dirty="0"/>
              <a:t>у меня получилось…</a:t>
            </a:r>
            <a:endParaRPr lang="ru-RU" sz="3600" dirty="0"/>
          </a:p>
          <a:p>
            <a:r>
              <a:rPr lang="ru-RU" sz="3600" i="1" dirty="0"/>
              <a:t>я смог…</a:t>
            </a:r>
            <a:endParaRPr lang="ru-RU" sz="3600" dirty="0"/>
          </a:p>
          <a:p>
            <a:r>
              <a:rPr lang="ru-RU" sz="3600" i="1" dirty="0"/>
              <a:t>я попробую сам…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90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0" y="450761"/>
            <a:ext cx="11277600" cy="592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4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545</TotalTime>
  <Words>250</Words>
  <Application>Microsoft Office PowerPoint</Application>
  <PresentationFormat>Широкоэкранный</PresentationFormat>
  <Paragraphs>56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Garamond</vt:lpstr>
      <vt:lpstr>Times New Roman</vt:lpstr>
      <vt:lpstr>Натуральные материалы</vt:lpstr>
      <vt:lpstr>Презентация PowerPoint</vt:lpstr>
      <vt:lpstr>Тема урока: ЭЛЕКТРОЛИТЫ и НЕЭЛЕКТРОЛИТЫ</vt:lpstr>
      <vt:lpstr>Цель урока:  План урока:</vt:lpstr>
      <vt:lpstr>Закончите предложение одним словом</vt:lpstr>
      <vt:lpstr>Презентация PowerPoint</vt:lpstr>
      <vt:lpstr>Презентация PowerPoint</vt:lpstr>
      <vt:lpstr>Презентация PowerPoint</vt:lpstr>
      <vt:lpstr>Презентация PowerPoint</vt:lpstr>
      <vt:lpstr>Запишите уравнения диссоциации растворов следующих веществ: </vt:lpstr>
      <vt:lpstr>Основания - это вещества, диссоциирующие в водном растворе с образованием анионов одного вида - гидроксид - ионов ОН-</vt:lpstr>
      <vt:lpstr>Кислоты - это вещества, диссоциирующие в водном растворе с образованием катионов одного вида - катионов водорода Н+ </vt:lpstr>
      <vt:lpstr>Соли - это вещества, которые в водном растворе диссоциируют с образованием катионов металлов и анионов кислотного остатка.</vt:lpstr>
      <vt:lpstr>Рефлексивный экран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Физические и химические  явления</dc:title>
  <dc:creator>Ярик</dc:creator>
  <cp:lastModifiedBy>Olya</cp:lastModifiedBy>
  <cp:revision>21</cp:revision>
  <dcterms:created xsi:type="dcterms:W3CDTF">2014-05-11T09:12:19Z</dcterms:created>
  <dcterms:modified xsi:type="dcterms:W3CDTF">2017-03-31T14:32:52Z</dcterms:modified>
</cp:coreProperties>
</file>